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73" r:id="rId6"/>
    <p:sldId id="280" r:id="rId7"/>
    <p:sldId id="272" r:id="rId8"/>
    <p:sldId id="278" r:id="rId9"/>
    <p:sldId id="270" r:id="rId10"/>
    <p:sldId id="275" r:id="rId11"/>
    <p:sldId id="281" r:id="rId12"/>
    <p:sldId id="279" r:id="rId13"/>
    <p:sldId id="274" r:id="rId14"/>
    <p:sldId id="277" r:id="rId15"/>
    <p:sldId id="3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ACE2E-D95D-48A1-AD32-014E3F393B00}">
          <p14:sldIdLst>
            <p14:sldId id="257"/>
            <p14:sldId id="273"/>
            <p14:sldId id="280"/>
            <p14:sldId id="272"/>
            <p14:sldId id="278"/>
            <p14:sldId id="270"/>
            <p14:sldId id="275"/>
            <p14:sldId id="281"/>
            <p14:sldId id="279"/>
            <p14:sldId id="274"/>
            <p14:sldId id="277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91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999A0-12A1-42A1-9F36-853C979462FF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00C1B-C6E5-400D-9566-D602DB6AA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85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CCAF-D4F0-4A2C-84CD-FE830F5C29B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1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0C1B-C6E5-400D-9566-D602DB6AA40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7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0C1B-C6E5-400D-9566-D602DB6AA40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2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CCAF-D4F0-4A2C-84CD-FE830F5C29B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23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0C1B-C6E5-400D-9566-D602DB6AA40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74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EEB20-4AD1-468D-A7A0-F32FE00EB3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5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1EFD-D28D-41FF-BBD8-86890BD6A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699E-AD82-4F86-9000-125A0413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3FBA0-3BCA-41ED-9FEF-0BC6FC66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90E90-E945-4DBB-BDE6-F71DA0CF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54B1-D5BE-4AB6-B731-E03E5A8F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61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C9FF-3431-40F4-95C0-D293B961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9E837-85F9-417A-A034-B946165B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88B9-5BE3-4177-BF63-CDB6BC7D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0F6C-B2C7-44EC-BF80-06C2E8B4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963E9-1AA7-4867-ACE2-7B96F5DB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59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5BD1A-03D0-42CC-985B-0EF7548BD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DBF0C-20CB-44B1-AA42-D62396B7F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73C7-F4C3-4E90-BB52-40C29589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4A2E8-33CA-4EB9-9FCF-EF70CE91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7E32-087F-4F37-860A-462C5C70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80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D6E4-B924-416D-81FC-7B88D299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C0DB1-2A60-4907-8AAE-4733D805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54C71-E90F-4B85-9083-0D8DDCE5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D5FB-A265-4415-813D-A434DA21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27F6C-6B76-4E90-94DC-47FF9D80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85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BE81-5648-43BD-9A1B-5523E83E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54C38-D875-4C8A-AA88-679F6C240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3C91-9168-4D67-AECA-9B8E8145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3931-D269-4B55-B3A4-9EF1627A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EA03D-267C-4CA3-9DFB-28269791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5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9883-A744-4B86-8D11-838938E7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EBC0-91B0-487A-A615-460F48EA1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8BB2-AF3F-4C73-ACE4-01BB44AD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22437-9739-49BE-B7C0-46868150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FE750-4349-4CE2-8A44-ED38641A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7E4B9-CEDF-44F0-B352-42755D94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28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FA5F-25BB-4D7C-B685-301838BC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BD0FA-BF0A-40D0-B286-91200FFB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24D93-1257-47C6-A698-A36680166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04CBB-29F5-4B4A-A789-AF3D7BB87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BCE10-7D27-4483-96DA-8B68D2010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DA5DE-3B8A-440A-8D49-AE6DF081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56B40-6D8C-4250-899D-E2EAA764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661EB-1F04-4595-9CA0-4DF7B1B3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04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94ED-9A91-4079-AC76-29682D7F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B8C61-50BF-48A3-ACBA-33134615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2CD90-C422-41FE-9060-368875E9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A9126-A117-4A81-8366-0D6ABB29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1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1D624-9029-44E4-8906-3F6ADA6F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733BA-7AC2-4E92-8C09-187D2DE5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AF6D-2E47-4299-8678-19ACA952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26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CE80-13C1-4C69-92AD-3407605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17AF-A8D7-4E02-869F-94742A38A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5562A-3EEE-4551-9299-FDA5004A9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CD354-F4AE-4A03-ADB2-7FFC748A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9D664-3616-4BE6-B5D2-D06271A0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29FF-F4CE-4257-AEFE-AAE6E491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64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FA74-9E4E-4E37-B804-DC83DDB8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5366F-D9E0-493A-82D6-FD4938C53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4429-4A49-474F-90EC-9774008B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9680-D671-4700-BFD7-370F014B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24AF4-A4D6-47B2-BE63-66831631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A8303-AA7E-47ED-B776-6E152CEC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11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7992D-2582-429A-A02F-E3BC593C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2E0CD-C589-48EC-9BA6-D383F40F2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E16A4-C1D8-4269-B915-023A0DDFB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00DB-21F7-4A52-930A-D0DD2BF6946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0B3A-1EEA-4EAA-B445-F6F7AC936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721E8-23C8-4FEB-8598-39AE666CC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51E08-A9A2-468E-BA52-EAF196CD4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1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://dx.doi.org/10.2478/acph-2020-002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39C-C4C2-4F92-A501-EA6168CA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20769"/>
            <a:ext cx="9144000" cy="969963"/>
          </a:xfrm>
        </p:spPr>
        <p:txBody>
          <a:bodyPr>
            <a:normAutofit fontScale="90000"/>
          </a:bodyPr>
          <a:lstStyle/>
          <a:p>
            <a:br>
              <a:rPr lang="en-IN" sz="3200" b="1" dirty="0">
                <a:latin typeface="Times New Roman" panose="02020603050405020304" pitchFamily="18" charset="0"/>
              </a:rPr>
            </a:br>
            <a:br>
              <a:rPr lang="en-IN" sz="3200" b="1" dirty="0">
                <a:latin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</a:rPr>
              <a:t> Carbon nanomaterials to combat the novel coronavirus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9B485-D5C2-437F-8E06-E23402F2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07" y="4455046"/>
            <a:ext cx="3062514" cy="461959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</p:txBody>
      </p:sp>
      <p:pic>
        <p:nvPicPr>
          <p:cNvPr id="4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B71717C4-8B4F-45A8-B195-06C05A6C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26811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EA6A34-9601-42DE-B920-21670492F1D7}"/>
              </a:ext>
            </a:extLst>
          </p:cNvPr>
          <p:cNvCxnSpPr>
            <a:cxnSpLocks/>
          </p:cNvCxnSpPr>
          <p:nvPr/>
        </p:nvCxnSpPr>
        <p:spPr>
          <a:xfrm>
            <a:off x="5080000" y="6828966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12461-2B26-4835-AEC2-2AAC0048304C}"/>
              </a:ext>
            </a:extLst>
          </p:cNvPr>
          <p:cNvSpPr/>
          <p:nvPr/>
        </p:nvSpPr>
        <p:spPr>
          <a:xfrm>
            <a:off x="2028529" y="4896159"/>
            <a:ext cx="8664869" cy="134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Dr. Chirantan Kar </a:t>
            </a:r>
            <a:endParaRPr lang="en-IN" b="1" dirty="0">
              <a:latin typeface="Times New Roman" panose="02020603050405020304" pitchFamily="18" charset="0"/>
              <a:cs typeface="Mangal" panose="02040503050203030202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Mangal" panose="02040503050203030202" pitchFamily="18" charset="0"/>
              </a:rPr>
              <a:t>Chemistry Department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Mangal" panose="02040503050203030202" pitchFamily="18" charset="0"/>
              </a:rPr>
              <a:t>Amity University </a:t>
            </a:r>
            <a:r>
              <a:rPr lang="en-IN" dirty="0">
                <a:latin typeface="Times New Roman" panose="02020603050405020304" pitchFamily="18" charset="0"/>
                <a:cs typeface="Mangal" panose="02040503050203030202" pitchFamily="18" charset="0"/>
              </a:rPr>
              <a:t>Kolkata (AUK)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b="1" dirty="0">
                <a:latin typeface="Times New Roman" panose="02020603050405020304" pitchFamily="18" charset="0"/>
                <a:cs typeface="Mangal" panose="02040503050203030202" pitchFamily="18" charset="0"/>
              </a:rPr>
              <a:t>Faculty Coordinator</a:t>
            </a:r>
            <a:endParaRPr lang="en-US" b="1" dirty="0"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B7EAC-8418-456F-9C92-DA387802B2CA}"/>
              </a:ext>
            </a:extLst>
          </p:cNvPr>
          <p:cNvSpPr txBox="1">
            <a:spLocks/>
          </p:cNvSpPr>
          <p:nvPr/>
        </p:nvSpPr>
        <p:spPr>
          <a:xfrm>
            <a:off x="6095999" y="249423"/>
            <a:ext cx="5217887" cy="548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Independent Research Study</a:t>
            </a:r>
            <a:endParaRPr lang="en-IN" sz="3200" i="1" dirty="0">
              <a:ln w="0"/>
              <a:solidFill>
                <a:srgbClr val="0C2D4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46465B1-BC1D-4C37-B3A8-913153230A5F}"/>
              </a:ext>
            </a:extLst>
          </p:cNvPr>
          <p:cNvSpPr txBox="1">
            <a:spLocks/>
          </p:cNvSpPr>
          <p:nvPr/>
        </p:nvSpPr>
        <p:spPr>
          <a:xfrm>
            <a:off x="2227278" y="1430008"/>
            <a:ext cx="8302183" cy="5589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Siddhartha Pahari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Intern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Amity Institute of Click Chemistry Research and Studies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EA682-292D-4371-A6F0-615001A7BF9D}"/>
              </a:ext>
            </a:extLst>
          </p:cNvPr>
          <p:cNvCxnSpPr>
            <a:cxnSpLocks/>
          </p:cNvCxnSpPr>
          <p:nvPr/>
        </p:nvCxnSpPr>
        <p:spPr>
          <a:xfrm>
            <a:off x="2699209" y="891360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B407E51D-D106-433B-9620-F30BFEB7E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2" t="64127" r="34278" b="8880"/>
          <a:stretch/>
        </p:blipFill>
        <p:spPr bwMode="auto">
          <a:xfrm>
            <a:off x="342174" y="1814195"/>
            <a:ext cx="613111" cy="15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83272E-C3CA-4EEE-9C79-D0DB2630CAF4}"/>
              </a:ext>
            </a:extLst>
          </p:cNvPr>
          <p:cNvGrpSpPr/>
          <p:nvPr/>
        </p:nvGrpSpPr>
        <p:grpSpPr>
          <a:xfrm rot="17165481">
            <a:off x="860559" y="2330085"/>
            <a:ext cx="2228123" cy="2677663"/>
            <a:chOff x="7832236" y="4085828"/>
            <a:chExt cx="2228123" cy="256495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24AFEC-3C02-4F0A-ABEE-C84641362F90}"/>
                </a:ext>
              </a:extLst>
            </p:cNvPr>
            <p:cNvSpPr/>
            <p:nvPr/>
          </p:nvSpPr>
          <p:spPr>
            <a:xfrm rot="4636119">
              <a:off x="7915713" y="4506134"/>
              <a:ext cx="2061169" cy="222812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762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2B60A4-819C-43A8-878C-5F1EBC5A3693}"/>
                </a:ext>
              </a:extLst>
            </p:cNvPr>
            <p:cNvCxnSpPr>
              <a:cxnSpLocks/>
            </p:cNvCxnSpPr>
            <p:nvPr/>
          </p:nvCxnSpPr>
          <p:spPr>
            <a:xfrm rot="4434519" flipH="1" flipV="1">
              <a:off x="8392927" y="3989739"/>
              <a:ext cx="537792" cy="729969"/>
            </a:xfrm>
            <a:prstGeom prst="line">
              <a:avLst/>
            </a:prstGeom>
            <a:ln w="76200">
              <a:solidFill>
                <a:srgbClr val="2F528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5ED044-C20B-4808-9650-AF8AC4211328}"/>
                </a:ext>
              </a:extLst>
            </p:cNvPr>
            <p:cNvCxnSpPr>
              <a:cxnSpLocks/>
            </p:cNvCxnSpPr>
            <p:nvPr/>
          </p:nvCxnSpPr>
          <p:spPr>
            <a:xfrm rot="4434519" flipH="1">
              <a:off x="9143008" y="4830312"/>
              <a:ext cx="1369487" cy="2523"/>
            </a:xfrm>
            <a:prstGeom prst="line">
              <a:avLst/>
            </a:prstGeom>
            <a:ln w="76200">
              <a:solidFill>
                <a:srgbClr val="2F528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ronavirus paper.pdf" descr="Coronavirus paper.pdf">
            <a:extLst>
              <a:ext uri="{FF2B5EF4-FFF2-40B4-BE49-F238E27FC236}">
                <a16:creationId xmlns:a16="http://schemas.microsoft.com/office/drawing/2014/main" id="{7B4C91D4-1C5F-4BFB-849F-98EFFF3C20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12"/>
          <a:stretch>
            <a:fillRect/>
          </a:stretch>
        </p:blipFill>
        <p:spPr>
          <a:xfrm>
            <a:off x="8635166" y="2877651"/>
            <a:ext cx="1244603" cy="1249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Coronavirus paper.pdf" descr="Coronavirus paper.pdf">
            <a:extLst>
              <a:ext uri="{FF2B5EF4-FFF2-40B4-BE49-F238E27FC236}">
                <a16:creationId xmlns:a16="http://schemas.microsoft.com/office/drawing/2014/main" id="{337DE2A5-6E86-4F56-8C74-07048918A4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12"/>
          <a:stretch>
            <a:fillRect/>
          </a:stretch>
        </p:blipFill>
        <p:spPr>
          <a:xfrm>
            <a:off x="9931950" y="1850341"/>
            <a:ext cx="1294314" cy="1299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Coronavirus paper.pdf" descr="Coronavirus paper.pdf">
            <a:extLst>
              <a:ext uri="{FF2B5EF4-FFF2-40B4-BE49-F238E27FC236}">
                <a16:creationId xmlns:a16="http://schemas.microsoft.com/office/drawing/2014/main" id="{E4709756-7F3E-4FFA-936A-03454FF0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12"/>
          <a:stretch>
            <a:fillRect/>
          </a:stretch>
        </p:blipFill>
        <p:spPr>
          <a:xfrm>
            <a:off x="10207150" y="3741801"/>
            <a:ext cx="1294314" cy="12996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207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" y="590877"/>
            <a:ext cx="4035416" cy="82886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Outcomes of the work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35077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0" y="1306275"/>
            <a:ext cx="4073519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E166C-1013-414E-BD2A-E99124C01BD4}"/>
              </a:ext>
            </a:extLst>
          </p:cNvPr>
          <p:cNvGrpSpPr/>
          <p:nvPr/>
        </p:nvGrpSpPr>
        <p:grpSpPr>
          <a:xfrm>
            <a:off x="3934871" y="28041"/>
            <a:ext cx="8171543" cy="6780110"/>
            <a:chOff x="1400624" y="1206794"/>
            <a:chExt cx="8401050" cy="74352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5BBBDC-9995-4FA3-A58F-39C588E5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624" y="1206794"/>
              <a:ext cx="8401050" cy="3848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D9B92E-A5BA-4D1E-AA05-BCE6857C7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624" y="5032063"/>
              <a:ext cx="8401050" cy="3609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870E88-D98A-4DA4-BFC0-736904EEA83C}"/>
              </a:ext>
            </a:extLst>
          </p:cNvPr>
          <p:cNvGrpSpPr/>
          <p:nvPr/>
        </p:nvGrpSpPr>
        <p:grpSpPr>
          <a:xfrm>
            <a:off x="58698" y="3600515"/>
            <a:ext cx="3753660" cy="2935590"/>
            <a:chOff x="-96302" y="2441977"/>
            <a:chExt cx="3753660" cy="2935590"/>
          </a:xfrm>
        </p:grpSpPr>
        <p:sp>
          <p:nvSpPr>
            <p:cNvPr id="51" name="Shape 125">
              <a:extLst>
                <a:ext uri="{FF2B5EF4-FFF2-40B4-BE49-F238E27FC236}">
                  <a16:creationId xmlns:a16="http://schemas.microsoft.com/office/drawing/2014/main" id="{5F3651D1-AC24-434B-A00C-1DAD0DE48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32" y="2441977"/>
              <a:ext cx="1699826" cy="1699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1252"/>
                  </a:moveTo>
                  <a:cubicBezTo>
                    <a:pt x="16065" y="1252"/>
                    <a:pt x="20348" y="5536"/>
                    <a:pt x="20348" y="10800"/>
                  </a:cubicBezTo>
                  <a:cubicBezTo>
                    <a:pt x="20348" y="16065"/>
                    <a:pt x="16064" y="20348"/>
                    <a:pt x="10800" y="20348"/>
                  </a:cubicBezTo>
                  <a:cubicBezTo>
                    <a:pt x="5536" y="20348"/>
                    <a:pt x="1252" y="16065"/>
                    <a:pt x="1252" y="10800"/>
                  </a:cubicBezTo>
                  <a:cubicBezTo>
                    <a:pt x="1252" y="5536"/>
                    <a:pt x="5535" y="1252"/>
                    <a:pt x="10800" y="1252"/>
                  </a:cubicBezTo>
                  <a:close/>
                  <a:moveTo>
                    <a:pt x="10800" y="1520"/>
                  </a:moveTo>
                  <a:cubicBezTo>
                    <a:pt x="5684" y="1520"/>
                    <a:pt x="1520" y="5684"/>
                    <a:pt x="1520" y="10800"/>
                  </a:cubicBezTo>
                  <a:cubicBezTo>
                    <a:pt x="1520" y="15916"/>
                    <a:pt x="5684" y="20080"/>
                    <a:pt x="10800" y="20080"/>
                  </a:cubicBezTo>
                  <a:cubicBezTo>
                    <a:pt x="15916" y="20080"/>
                    <a:pt x="20078" y="15916"/>
                    <a:pt x="20078" y="10800"/>
                  </a:cubicBezTo>
                  <a:cubicBezTo>
                    <a:pt x="20078" y="5684"/>
                    <a:pt x="15916" y="1520"/>
                    <a:pt x="10800" y="1520"/>
                  </a:cubicBezTo>
                  <a:close/>
                  <a:moveTo>
                    <a:pt x="10800" y="2810"/>
                  </a:moveTo>
                  <a:cubicBezTo>
                    <a:pt x="15213" y="2810"/>
                    <a:pt x="18789" y="6387"/>
                    <a:pt x="18789" y="10800"/>
                  </a:cubicBezTo>
                  <a:cubicBezTo>
                    <a:pt x="18789" y="15213"/>
                    <a:pt x="15213" y="18790"/>
                    <a:pt x="10800" y="18790"/>
                  </a:cubicBezTo>
                  <a:cubicBezTo>
                    <a:pt x="6387" y="18790"/>
                    <a:pt x="2810" y="15213"/>
                    <a:pt x="2810" y="10800"/>
                  </a:cubicBezTo>
                  <a:cubicBezTo>
                    <a:pt x="2810" y="6387"/>
                    <a:pt x="6387" y="2810"/>
                    <a:pt x="10800" y="2810"/>
                  </a:cubicBezTo>
                  <a:close/>
                  <a:moveTo>
                    <a:pt x="10800" y="4855"/>
                  </a:moveTo>
                  <a:cubicBezTo>
                    <a:pt x="7517" y="4855"/>
                    <a:pt x="4855" y="7517"/>
                    <a:pt x="4855" y="10800"/>
                  </a:cubicBezTo>
                  <a:cubicBezTo>
                    <a:pt x="4855" y="14083"/>
                    <a:pt x="7517" y="16745"/>
                    <a:pt x="10800" y="16745"/>
                  </a:cubicBezTo>
                  <a:cubicBezTo>
                    <a:pt x="14083" y="16745"/>
                    <a:pt x="16743" y="14083"/>
                    <a:pt x="16743" y="10800"/>
                  </a:cubicBezTo>
                  <a:cubicBezTo>
                    <a:pt x="16743" y="7517"/>
                    <a:pt x="14083" y="4855"/>
                    <a:pt x="10800" y="4855"/>
                  </a:cubicBezTo>
                  <a:close/>
                  <a:moveTo>
                    <a:pt x="10800" y="6664"/>
                  </a:moveTo>
                  <a:cubicBezTo>
                    <a:pt x="13085" y="6664"/>
                    <a:pt x="14936" y="8515"/>
                    <a:pt x="14936" y="10800"/>
                  </a:cubicBezTo>
                  <a:cubicBezTo>
                    <a:pt x="14936" y="13085"/>
                    <a:pt x="13085" y="14936"/>
                    <a:pt x="10800" y="14936"/>
                  </a:cubicBezTo>
                  <a:cubicBezTo>
                    <a:pt x="8515" y="14936"/>
                    <a:pt x="6662" y="13085"/>
                    <a:pt x="6662" y="10800"/>
                  </a:cubicBezTo>
                  <a:cubicBezTo>
                    <a:pt x="6662" y="8515"/>
                    <a:pt x="8515" y="6664"/>
                    <a:pt x="10800" y="6664"/>
                  </a:cubicBezTo>
                  <a:close/>
                  <a:moveTo>
                    <a:pt x="10800" y="8755"/>
                  </a:moveTo>
                  <a:cubicBezTo>
                    <a:pt x="10276" y="8755"/>
                    <a:pt x="9752" y="8954"/>
                    <a:pt x="9352" y="9354"/>
                  </a:cubicBezTo>
                  <a:cubicBezTo>
                    <a:pt x="8553" y="10153"/>
                    <a:pt x="8553" y="11447"/>
                    <a:pt x="9352" y="12246"/>
                  </a:cubicBezTo>
                  <a:cubicBezTo>
                    <a:pt x="10151" y="13045"/>
                    <a:pt x="11447" y="13045"/>
                    <a:pt x="12246" y="12246"/>
                  </a:cubicBezTo>
                  <a:cubicBezTo>
                    <a:pt x="13045" y="11447"/>
                    <a:pt x="13045" y="10153"/>
                    <a:pt x="12246" y="9354"/>
                  </a:cubicBezTo>
                  <a:cubicBezTo>
                    <a:pt x="11847" y="8954"/>
                    <a:pt x="11324" y="8755"/>
                    <a:pt x="10800" y="8755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265DA1"/>
                </a:gs>
                <a:gs pos="37000">
                  <a:srgbClr val="FAE232">
                    <a:lumMod val="40000"/>
                    <a:lumOff val="60000"/>
                  </a:srgbClr>
                </a:gs>
                <a:gs pos="51000">
                  <a:srgbClr val="4C4387"/>
                </a:gs>
                <a:gs pos="30000">
                  <a:srgbClr val="EF5FA7">
                    <a:lumMod val="50000"/>
                  </a:srgbClr>
                </a:gs>
                <a:gs pos="70000">
                  <a:srgbClr val="FF644E">
                    <a:lumMod val="75000"/>
                  </a:srgbClr>
                </a:gs>
                <a:gs pos="59000">
                  <a:srgbClr val="00B050"/>
                </a:gs>
                <a:gs pos="100000">
                  <a:srgbClr val="00A2FF">
                    <a:lumOff val="-1357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rgbClr val="000000">
                  <a:lumMod val="95000"/>
                  <a:lumOff val="5000"/>
                </a:srgbClr>
              </a:solidFill>
              <a:miter lim="400000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lIns="126734" tIns="126734" rIns="126734" bIns="126734" anchor="ctr"/>
            <a:lstStyle/>
            <a:p>
              <a:pPr marL="0" marR="0" lvl="0" indent="0" algn="ctr" defTabSz="111003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5488" b="1" i="0" u="none" strike="noStrike" kern="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Helvetica Neue Medium"/>
                <a:sym typeface="Helvetica Neue Medium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E4FCD1E-1041-43CD-B956-5A2A800C1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" t="3554" r="30547" b="6288"/>
            <a:stretch/>
          </p:blipFill>
          <p:spPr>
            <a:xfrm>
              <a:off x="2476236" y="2972779"/>
              <a:ext cx="648832" cy="6708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F31DD7-EBC7-420C-BF32-B699D155694A}"/>
                </a:ext>
              </a:extLst>
            </p:cNvPr>
            <p:cNvGrpSpPr/>
            <p:nvPr/>
          </p:nvGrpSpPr>
          <p:grpSpPr>
            <a:xfrm>
              <a:off x="-96302" y="3332839"/>
              <a:ext cx="3472604" cy="2044728"/>
              <a:chOff x="-93129" y="3258060"/>
              <a:chExt cx="3472604" cy="2044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2258A2A-D3B9-4065-9933-372F422A81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93129" y="3258060"/>
                <a:ext cx="3472604" cy="2044728"/>
                <a:chOff x="15814023" y="10738435"/>
                <a:chExt cx="6992601" cy="411736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027F6D2-D6F1-498E-96BF-43DCAE68A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6946" t="35821" r="27072" b="40124"/>
                <a:stretch/>
              </p:blipFill>
              <p:spPr>
                <a:xfrm>
                  <a:off x="17637862" y="12165277"/>
                  <a:ext cx="5168762" cy="269051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8C67230A-8F47-4011-8A9E-10D1E9BF1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6113" t="62222" r="27072" b="24347"/>
                <a:stretch/>
              </p:blipFill>
              <p:spPr>
                <a:xfrm>
                  <a:off x="15814023" y="10738435"/>
                  <a:ext cx="6163703" cy="1735793"/>
                </a:xfrm>
                <a:prstGeom prst="rect">
                  <a:avLst/>
                </a:prstGeom>
              </p:spPr>
            </p:pic>
            <p:sp>
              <p:nvSpPr>
                <p:cNvPr id="54" name="Shape 126">
                  <a:extLst>
                    <a:ext uri="{FF2B5EF4-FFF2-40B4-BE49-F238E27FC236}">
                      <a16:creationId xmlns:a16="http://schemas.microsoft.com/office/drawing/2014/main" id="{A87AE80D-3F6A-47C8-8FB7-694E64FFBB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598078" flipH="1">
                  <a:off x="19525230" y="9778063"/>
                  <a:ext cx="810161" cy="3925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0800" y="430"/>
                        <a:pt x="4260" y="4042"/>
                        <a:pt x="0" y="6352"/>
                      </a:cubicBezTo>
                      <a:cubicBezTo>
                        <a:pt x="3158" y="6033"/>
                        <a:pt x="7556" y="5549"/>
                        <a:pt x="9627" y="5145"/>
                      </a:cubicBezTo>
                      <a:lnTo>
                        <a:pt x="9627" y="14741"/>
                      </a:lnTo>
                      <a:cubicBezTo>
                        <a:pt x="7000" y="15204"/>
                        <a:pt x="656" y="15780"/>
                        <a:pt x="656" y="15780"/>
                      </a:cubicBezTo>
                      <a:lnTo>
                        <a:pt x="656" y="16779"/>
                      </a:lnTo>
                      <a:cubicBezTo>
                        <a:pt x="656" y="16779"/>
                        <a:pt x="7000" y="16203"/>
                        <a:pt x="9627" y="15739"/>
                      </a:cubicBezTo>
                      <a:lnTo>
                        <a:pt x="9627" y="16346"/>
                      </a:lnTo>
                      <a:cubicBezTo>
                        <a:pt x="7000" y="16810"/>
                        <a:pt x="656" y="17386"/>
                        <a:pt x="656" y="17386"/>
                      </a:cubicBezTo>
                      <a:lnTo>
                        <a:pt x="656" y="18146"/>
                      </a:lnTo>
                      <a:lnTo>
                        <a:pt x="656" y="18387"/>
                      </a:lnTo>
                      <a:cubicBezTo>
                        <a:pt x="656" y="18387"/>
                        <a:pt x="7000" y="17809"/>
                        <a:pt x="9627" y="17345"/>
                      </a:cubicBezTo>
                      <a:lnTo>
                        <a:pt x="9627" y="17954"/>
                      </a:lnTo>
                      <a:cubicBezTo>
                        <a:pt x="7000" y="18417"/>
                        <a:pt x="656" y="18994"/>
                        <a:pt x="656" y="18994"/>
                      </a:cubicBezTo>
                      <a:lnTo>
                        <a:pt x="656" y="19752"/>
                      </a:lnTo>
                      <a:lnTo>
                        <a:pt x="656" y="19992"/>
                      </a:lnTo>
                      <a:cubicBezTo>
                        <a:pt x="656" y="19992"/>
                        <a:pt x="7000" y="19416"/>
                        <a:pt x="9627" y="18953"/>
                      </a:cubicBezTo>
                      <a:lnTo>
                        <a:pt x="9627" y="19560"/>
                      </a:lnTo>
                      <a:cubicBezTo>
                        <a:pt x="7000" y="20023"/>
                        <a:pt x="656" y="20599"/>
                        <a:pt x="656" y="20599"/>
                      </a:cubicBezTo>
                      <a:lnTo>
                        <a:pt x="656" y="21360"/>
                      </a:lnTo>
                      <a:lnTo>
                        <a:pt x="656" y="21600"/>
                      </a:lnTo>
                      <a:cubicBezTo>
                        <a:pt x="656" y="21600"/>
                        <a:pt x="9985" y="20755"/>
                        <a:pt x="10731" y="20290"/>
                      </a:cubicBezTo>
                      <a:lnTo>
                        <a:pt x="10878" y="20290"/>
                      </a:lnTo>
                      <a:cubicBezTo>
                        <a:pt x="11655" y="20756"/>
                        <a:pt x="20944" y="21600"/>
                        <a:pt x="20944" y="21600"/>
                      </a:cubicBezTo>
                      <a:lnTo>
                        <a:pt x="20944" y="21360"/>
                      </a:lnTo>
                      <a:lnTo>
                        <a:pt x="20944" y="20599"/>
                      </a:lnTo>
                      <a:cubicBezTo>
                        <a:pt x="20944" y="20599"/>
                        <a:pt x="14601" y="20022"/>
                        <a:pt x="11973" y="19558"/>
                      </a:cubicBezTo>
                      <a:lnTo>
                        <a:pt x="11973" y="18951"/>
                      </a:lnTo>
                      <a:cubicBezTo>
                        <a:pt x="14601" y="19415"/>
                        <a:pt x="20944" y="19992"/>
                        <a:pt x="20944" y="19992"/>
                      </a:cubicBezTo>
                      <a:lnTo>
                        <a:pt x="20944" y="19752"/>
                      </a:lnTo>
                      <a:lnTo>
                        <a:pt x="20944" y="18994"/>
                      </a:lnTo>
                      <a:cubicBezTo>
                        <a:pt x="20944" y="18994"/>
                        <a:pt x="14601" y="18416"/>
                        <a:pt x="11973" y="17952"/>
                      </a:cubicBezTo>
                      <a:lnTo>
                        <a:pt x="11973" y="17343"/>
                      </a:lnTo>
                      <a:cubicBezTo>
                        <a:pt x="14601" y="17808"/>
                        <a:pt x="20944" y="18387"/>
                        <a:pt x="20944" y="18387"/>
                      </a:cubicBezTo>
                      <a:lnTo>
                        <a:pt x="20944" y="18146"/>
                      </a:lnTo>
                      <a:lnTo>
                        <a:pt x="20944" y="17386"/>
                      </a:lnTo>
                      <a:cubicBezTo>
                        <a:pt x="20944" y="17386"/>
                        <a:pt x="14601" y="16808"/>
                        <a:pt x="11973" y="16345"/>
                      </a:cubicBezTo>
                      <a:lnTo>
                        <a:pt x="11973" y="15738"/>
                      </a:lnTo>
                      <a:cubicBezTo>
                        <a:pt x="14601" y="16201"/>
                        <a:pt x="20944" y="16779"/>
                        <a:pt x="20944" y="16779"/>
                      </a:cubicBezTo>
                      <a:lnTo>
                        <a:pt x="20944" y="15780"/>
                      </a:lnTo>
                      <a:cubicBezTo>
                        <a:pt x="20944" y="15780"/>
                        <a:pt x="14601" y="15203"/>
                        <a:pt x="11973" y="14739"/>
                      </a:cubicBezTo>
                      <a:lnTo>
                        <a:pt x="11973" y="5143"/>
                      </a:lnTo>
                      <a:cubicBezTo>
                        <a:pt x="14046" y="5548"/>
                        <a:pt x="18444" y="6032"/>
                        <a:pt x="21600" y="6352"/>
                      </a:cubicBezTo>
                      <a:cubicBezTo>
                        <a:pt x="17351" y="4042"/>
                        <a:pt x="10834" y="430"/>
                        <a:pt x="10800" y="0"/>
                      </a:cubicBezTo>
                      <a:close/>
                    </a:path>
                  </a:pathLst>
                </a:custGeom>
                <a:gradFill>
                  <a:gsLst>
                    <a:gs pos="52000">
                      <a:srgbClr val="C00000"/>
                    </a:gs>
                    <a:gs pos="95000">
                      <a:srgbClr val="074264"/>
                    </a:gs>
                    <a:gs pos="10000">
                      <a:srgbClr val="000000">
                        <a:lumMod val="95000"/>
                        <a:lumOff val="5000"/>
                      </a:srgbClr>
                    </a:gs>
                    <a:gs pos="46000">
                      <a:srgbClr val="FAE232">
                        <a:lumMod val="75000"/>
                      </a:srgbClr>
                    </a:gs>
                    <a:gs pos="100000">
                      <a:srgbClr val="00A2FF">
                        <a:lumOff val="-13575"/>
                      </a:srgbClr>
                    </a:gs>
                  </a:gsLst>
                  <a:lin ang="5400000" scaled="0"/>
                </a:gradFill>
                <a:ln w="12700">
                  <a:miter lim="400000"/>
                </a:ln>
              </p:spPr>
              <p:txBody>
                <a:bodyPr lIns="126734" tIns="126734" rIns="126734" bIns="126734" anchor="ctr"/>
                <a:lstStyle/>
                <a:p>
                  <a:pPr marL="0" marR="0" lvl="0" indent="0" algn="ctr" defTabSz="1110038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kumimoji="0" sz="548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Medium"/>
                    <a:sym typeface="Helvetica Neue Medium"/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5FEB40-967D-4703-A638-2C324E5D54EB}"/>
                  </a:ext>
                </a:extLst>
              </p:cNvPr>
              <p:cNvSpPr/>
              <p:nvPr/>
            </p:nvSpPr>
            <p:spPr>
              <a:xfrm>
                <a:off x="741791" y="5099238"/>
                <a:ext cx="264712" cy="145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55E5104-EBB0-477C-A24A-42472C62A760}"/>
              </a:ext>
            </a:extLst>
          </p:cNvPr>
          <p:cNvSpPr txBox="1"/>
          <p:nvPr/>
        </p:nvSpPr>
        <p:spPr>
          <a:xfrm>
            <a:off x="125202" y="1509058"/>
            <a:ext cx="36990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1" i="0" dirty="0">
                <a:solidFill>
                  <a:srgbClr val="000000"/>
                </a:solidFill>
                <a:effectLst/>
                <a:latin typeface="TimesNewRomanPS-BoldMT"/>
              </a:rPr>
              <a:t>Garg, P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NewRomanPSMT"/>
              </a:rPr>
              <a:t>.; Sangam, S.; Kochhar, D.; Pahari, S.; Kar, C.; Mukherjee, M. “Exploring the role of triazole functionalized heteroatom co-doped carbon quantum dots against human coronaviruses” 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TimesNewRomanPS-BoldItalicMT"/>
              </a:rPr>
              <a:t>Nano Today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NewRomanPS-BoldItalicMT"/>
              </a:rPr>
              <a:t>,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TimesNewRomanPS-BoldItalicMT"/>
              </a:rPr>
              <a:t> </a:t>
            </a:r>
            <a:r>
              <a:rPr lang="en-IN" sz="1800" i="0" dirty="0">
                <a:solidFill>
                  <a:srgbClr val="000000"/>
                </a:solidFill>
                <a:effectLst/>
                <a:latin typeface="TimesNewRomanPS-BoldMT"/>
              </a:rPr>
              <a:t>2020,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NewRomanPSMT"/>
              </a:rPr>
              <a:t>Impact factor: 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TimesNewRomanPS-BoldMT"/>
              </a:rPr>
              <a:t>16.9</a:t>
            </a:r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ECB077-6671-409C-BDE4-C9BCE0B77CFC}"/>
              </a:ext>
            </a:extLst>
          </p:cNvPr>
          <p:cNvSpPr txBox="1"/>
          <p:nvPr/>
        </p:nvSpPr>
        <p:spPr>
          <a:xfrm>
            <a:off x="3934871" y="635143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TimesNewRomanPSMT"/>
              </a:rPr>
              <a:t>[</a:t>
            </a:r>
            <a:r>
              <a:rPr lang="en-IN" sz="1800" b="0" i="0" dirty="0">
                <a:solidFill>
                  <a:srgbClr val="0000FF"/>
                </a:solidFill>
                <a:effectLst/>
                <a:latin typeface="TimesNewRomanPSMT"/>
              </a:rPr>
              <a:t>https://doi.org/10.1016/j.nantod.2020.101001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NewRomanPSMT"/>
              </a:rPr>
              <a:t>]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06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2" y="-119508"/>
            <a:ext cx="4035416" cy="82886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References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35077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3096810" y="610512"/>
            <a:ext cx="849496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57A6A5-349A-4D81-A11B-307B4C42E1E8}"/>
              </a:ext>
            </a:extLst>
          </p:cNvPr>
          <p:cNvSpPr txBox="1"/>
          <p:nvPr/>
        </p:nvSpPr>
        <p:spPr>
          <a:xfrm>
            <a:off x="203202" y="1081080"/>
            <a:ext cx="1123305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N.H. Zaher, M.I. Mostafa, A.Y.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Altaher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Design, synthesis and molecular docking of novel triazole derivatives as potential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helicase inhibitors, Acta Pharm. 70 (2020) 145–159, </a:t>
            </a:r>
            <a:r>
              <a:rPr lang="en-IN" b="0" i="0" dirty="0">
                <a:solidFill>
                  <a:srgbClr val="0080A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http://dx.doi.org/10.2478/acph-2020-0024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Karypidou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S.R.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Ribone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M.A. Quevedo, L.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Persoons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Pannecouque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Helsen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Claessens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Dehaen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Synthesis, biological evaluation and molecular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novel series of fused 1, 2, 3-triazoles as potential anti-coronavirus agents,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Bioorg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Med. Chem. Lett. 28 (2018) 3472–3476, </a:t>
            </a:r>
            <a:r>
              <a:rPr lang="en-IN" dirty="0">
                <a:solidFill>
                  <a:srgbClr val="0080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http://dx.doi.org/10.1016/j.bmcl.2018.09.019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Łoczechin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´ A. Barras, E. Giovanelli, S.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Belouzard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Chen, N.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Metzlernolte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Boukherroub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Dubuisson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Szunerits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Functional carbon quantum dots as medical countermeasures to human coronavirus, ACS Appl. Mater. Interfaces 11 (2019) 42964–42974, </a:t>
            </a:r>
            <a:r>
              <a:rPr lang="en-IN" dirty="0">
                <a:solidFill>
                  <a:srgbClr val="0080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http://dx.doi.org/10.1021/acsami.9b15032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T. Du, J. Liang, N. Dong, L. Liu, L. Fang, S. Xiao, H. Han, Carbon dots as inhibitors of virus by activation of type I interferon response, Carbon N. Y. 110 (2016) 278–285, </a:t>
            </a:r>
            <a:r>
              <a:rPr lang="en-IN" b="0" i="0" dirty="0">
                <a:solidFill>
                  <a:srgbClr val="0080A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http://dx.doi.org/10.1016/j.carbon.2016.09.032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B881F-0025-5BD9-7D22-8482405EA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34" y="4770612"/>
            <a:ext cx="8528858" cy="19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63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D7E75A3A-F4AB-12AA-9838-4A0BAA2EF5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0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740403" y="6545127"/>
            <a:ext cx="2743200" cy="365125"/>
          </a:xfrm>
        </p:spPr>
        <p:txBody>
          <a:bodyPr/>
          <a:lstStyle/>
          <a:p>
            <a:fld id="{A8A5C7CD-AA26-4515-9E10-F05A7A853F1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52617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Amity University Uttar Pradesh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E1425-5F3B-4AF4-9FF5-FB9BB104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9231"/>
            <a:ext cx="2743200" cy="365125"/>
          </a:xfrm>
        </p:spPr>
        <p:txBody>
          <a:bodyPr/>
          <a:lstStyle/>
          <a:p>
            <a:fld id="{3B2B1D10-AEAD-40A4-AB67-B497C999D38E}" type="datetime1">
              <a:rPr lang="en-IN" smtClean="0">
                <a:solidFill>
                  <a:schemeClr val="bg1"/>
                </a:solidFill>
              </a:rPr>
              <a:t>09-09-2023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23756-15DE-6BE3-06BE-C57B50AD45E0}"/>
              </a:ext>
            </a:extLst>
          </p:cNvPr>
          <p:cNvSpPr txBox="1"/>
          <p:nvPr/>
        </p:nvSpPr>
        <p:spPr>
          <a:xfrm>
            <a:off x="330198" y="330200"/>
            <a:ext cx="1152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Questions???</a:t>
            </a:r>
          </a:p>
        </p:txBody>
      </p:sp>
      <p:pic>
        <p:nvPicPr>
          <p:cNvPr id="6" name="Video 3">
            <a:extLst>
              <a:ext uri="{FF2B5EF4-FFF2-40B4-BE49-F238E27FC236}">
                <a16:creationId xmlns:a16="http://schemas.microsoft.com/office/drawing/2014/main" id="{7E97D9F5-95A0-3946-EE02-5C358323F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59" r="1" b="1"/>
          <a:stretch/>
        </p:blipFill>
        <p:spPr>
          <a:xfrm>
            <a:off x="1034896" y="795399"/>
            <a:ext cx="10115851" cy="56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2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FB6A0BBB-4C6F-4DAF-B960-4B473BA1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26811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3D6857-9682-4217-827D-B190EB07C4AD}"/>
              </a:ext>
            </a:extLst>
          </p:cNvPr>
          <p:cNvCxnSpPr>
            <a:cxnSpLocks/>
          </p:cNvCxnSpPr>
          <p:nvPr/>
        </p:nvCxnSpPr>
        <p:spPr>
          <a:xfrm>
            <a:off x="5080000" y="6828966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087C903-506F-4B3C-9CF2-76F2B4EB79E1}"/>
              </a:ext>
            </a:extLst>
          </p:cNvPr>
          <p:cNvSpPr txBox="1">
            <a:spLocks/>
          </p:cNvSpPr>
          <p:nvPr/>
        </p:nvSpPr>
        <p:spPr>
          <a:xfrm>
            <a:off x="5679830" y="362122"/>
            <a:ext cx="5217887" cy="548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Rationale behind our work</a:t>
            </a:r>
            <a:endParaRPr lang="en-IN" sz="3200" i="1" dirty="0">
              <a:ln w="0"/>
              <a:solidFill>
                <a:srgbClr val="0C2D4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85181F-AE0D-4FE1-802B-7213BD40EEE3}"/>
              </a:ext>
            </a:extLst>
          </p:cNvPr>
          <p:cNvCxnSpPr>
            <a:cxnSpLocks/>
          </p:cNvCxnSpPr>
          <p:nvPr/>
        </p:nvCxnSpPr>
        <p:spPr>
          <a:xfrm>
            <a:off x="2699655" y="910125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28E146-0F44-472C-914C-DDEA13FB5282}"/>
              </a:ext>
            </a:extLst>
          </p:cNvPr>
          <p:cNvSpPr txBox="1"/>
          <p:nvPr/>
        </p:nvSpPr>
        <p:spPr>
          <a:xfrm>
            <a:off x="915781" y="2057558"/>
            <a:ext cx="990936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Recently,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triazole derivatives 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been explored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potent inhibitors of human coronaviruses 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blocking the viral enzymes such as 3-chymotrypsin-like protease (3CLpro) and helicase, important for viral replication.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464A5-F969-49D5-8274-9FA5053FF453}"/>
              </a:ext>
            </a:extLst>
          </p:cNvPr>
          <p:cNvSpPr txBox="1"/>
          <p:nvPr/>
        </p:nvSpPr>
        <p:spPr>
          <a:xfrm>
            <a:off x="950096" y="1115719"/>
            <a:ext cx="9909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sp</a:t>
            </a:r>
            <a:r>
              <a:rPr lang="en-IN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hybridized carbons 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CQDs, they are much more prone towards surface functionalization by click chemistry. Moreover, doping plays a crucial role.</a:t>
            </a:r>
          </a:p>
        </p:txBody>
      </p:sp>
      <p:pic>
        <p:nvPicPr>
          <p:cNvPr id="15" name="Untitled-1.pdf" descr="Untitled-1.pdf">
            <a:extLst>
              <a:ext uri="{FF2B5EF4-FFF2-40B4-BE49-F238E27FC236}">
                <a16:creationId xmlns:a16="http://schemas.microsoft.com/office/drawing/2014/main" id="{D64412F4-3F8D-4751-8800-9425D6846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015" t="12733" b="40493"/>
          <a:stretch>
            <a:fillRect/>
          </a:stretch>
        </p:blipFill>
        <p:spPr>
          <a:xfrm>
            <a:off x="203202" y="4461363"/>
            <a:ext cx="1433677" cy="1819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Untitled-1.pdf" descr="Untitled-1.pdf">
            <a:extLst>
              <a:ext uri="{FF2B5EF4-FFF2-40B4-BE49-F238E27FC236}">
                <a16:creationId xmlns:a16="http://schemas.microsoft.com/office/drawing/2014/main" id="{3852C0F0-DE16-4C89-BD23-A85D549D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641" b="81179"/>
          <a:stretch>
            <a:fillRect/>
          </a:stretch>
        </p:blipFill>
        <p:spPr>
          <a:xfrm>
            <a:off x="8422117" y="5203497"/>
            <a:ext cx="1312948" cy="916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Untitled-1.pdf" descr="Untitled-1.pdf">
            <a:extLst>
              <a:ext uri="{FF2B5EF4-FFF2-40B4-BE49-F238E27FC236}">
                <a16:creationId xmlns:a16="http://schemas.microsoft.com/office/drawing/2014/main" id="{7865A66D-6301-42C6-8D2A-201C07889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984" t="33878" r="43194" b="46326"/>
          <a:stretch>
            <a:fillRect/>
          </a:stretch>
        </p:blipFill>
        <p:spPr>
          <a:xfrm>
            <a:off x="10560442" y="985249"/>
            <a:ext cx="1286413" cy="731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Untitled-1.pdf" descr="Untitled-1.pdf">
            <a:extLst>
              <a:ext uri="{FF2B5EF4-FFF2-40B4-BE49-F238E27FC236}">
                <a16:creationId xmlns:a16="http://schemas.microsoft.com/office/drawing/2014/main" id="{92D40160-078E-4D66-A311-088F26E5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43" r="64872" b="5607"/>
          <a:stretch>
            <a:fillRect/>
          </a:stretch>
        </p:blipFill>
        <p:spPr>
          <a:xfrm>
            <a:off x="10932032" y="2682278"/>
            <a:ext cx="1286413" cy="337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Untitled-1.pdf" descr="Untitled-1.pdf">
            <a:extLst>
              <a:ext uri="{FF2B5EF4-FFF2-40B4-BE49-F238E27FC236}">
                <a16:creationId xmlns:a16="http://schemas.microsoft.com/office/drawing/2014/main" id="{D6952AC3-6835-4E52-943B-6CEDAFDBD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00" t="75428" r="10000" b="5209"/>
          <a:stretch/>
        </p:blipFill>
        <p:spPr>
          <a:xfrm>
            <a:off x="3198135" y="5195996"/>
            <a:ext cx="3662726" cy="102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F291F9-6E10-4023-964B-70DE8F800DF7}"/>
              </a:ext>
            </a:extLst>
          </p:cNvPr>
          <p:cNvSpPr txBox="1"/>
          <p:nvPr/>
        </p:nvSpPr>
        <p:spPr>
          <a:xfrm>
            <a:off x="5577115" y="1745277"/>
            <a:ext cx="6117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C1D99-0D7A-4B2A-AA10-4FCC986C8CAE}"/>
              </a:ext>
            </a:extLst>
          </p:cNvPr>
          <p:cNvSpPr txBox="1"/>
          <p:nvPr/>
        </p:nvSpPr>
        <p:spPr>
          <a:xfrm>
            <a:off x="5679830" y="2905780"/>
            <a:ext cx="6117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020921-1C44-41D6-ACA5-8CE6D2DE1CA3}"/>
              </a:ext>
            </a:extLst>
          </p:cNvPr>
          <p:cNvSpPr txBox="1"/>
          <p:nvPr/>
        </p:nvSpPr>
        <p:spPr>
          <a:xfrm>
            <a:off x="3796470" y="3305997"/>
            <a:ext cx="6117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Synergistic antiviral effect 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82C1B2-FCD3-4FFB-8619-5ED28BB3C0C8}"/>
              </a:ext>
            </a:extLst>
          </p:cNvPr>
          <p:cNvSpPr txBox="1"/>
          <p:nvPr/>
        </p:nvSpPr>
        <p:spPr>
          <a:xfrm>
            <a:off x="1884997" y="3861876"/>
            <a:ext cx="7970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i="0" dirty="0">
                <a:solidFill>
                  <a:srgbClr val="000000"/>
                </a:solidFill>
                <a:effectLst/>
                <a:latin typeface="TimesNewRomanPSMT"/>
              </a:rPr>
              <a:t>Triazole functionalized heteroatom co-doped carbon quantum </a:t>
            </a:r>
            <a:r>
              <a:rPr lang="en-IN" sz="2000" b="1" dirty="0">
                <a:solidFill>
                  <a:srgbClr val="000000"/>
                </a:solidFill>
                <a:latin typeface="TimesNewRomanPSMT"/>
              </a:rPr>
              <a:t>dots </a:t>
            </a:r>
          </a:p>
          <a:p>
            <a:pPr algn="ctr"/>
            <a:r>
              <a:rPr lang="en-IN" sz="2000" b="1" dirty="0">
                <a:solidFill>
                  <a:srgbClr val="000000"/>
                </a:solidFill>
                <a:latin typeface="TimesNewRomanPSMT"/>
              </a:rPr>
              <a:t>(TFH-CQDs)</a:t>
            </a:r>
            <a:br>
              <a:rPr lang="en-IN" sz="2000" b="1" dirty="0"/>
            </a:br>
            <a:endParaRPr lang="en-IN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D9657-EF72-4040-B98E-1623703052AE}"/>
              </a:ext>
            </a:extLst>
          </p:cNvPr>
          <p:cNvSpPr txBox="1"/>
          <p:nvPr/>
        </p:nvSpPr>
        <p:spPr>
          <a:xfrm>
            <a:off x="7395692" y="6182635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Zaher et al. Acta Pharm. 2020 </a:t>
            </a:r>
          </a:p>
          <a:p>
            <a:r>
              <a:rPr lang="en-I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Łoczechin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ACS Appl. Mater. Interfaces 2019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86002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FB6A0BBB-4C6F-4DAF-B960-4B473BA1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26811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3D6857-9682-4217-827D-B190EB07C4AD}"/>
              </a:ext>
            </a:extLst>
          </p:cNvPr>
          <p:cNvCxnSpPr>
            <a:cxnSpLocks/>
          </p:cNvCxnSpPr>
          <p:nvPr/>
        </p:nvCxnSpPr>
        <p:spPr>
          <a:xfrm>
            <a:off x="5080000" y="6828966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087C903-506F-4B3C-9CF2-76F2B4EB79E1}"/>
              </a:ext>
            </a:extLst>
          </p:cNvPr>
          <p:cNvSpPr txBox="1">
            <a:spLocks/>
          </p:cNvSpPr>
          <p:nvPr/>
        </p:nvSpPr>
        <p:spPr>
          <a:xfrm>
            <a:off x="5679830" y="362122"/>
            <a:ext cx="5217887" cy="548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Graphical Abstract</a:t>
            </a:r>
            <a:endParaRPr lang="en-IN" sz="3200" i="1" dirty="0">
              <a:ln w="0"/>
              <a:solidFill>
                <a:srgbClr val="0C2D4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85181F-AE0D-4FE1-802B-7213BD40EEE3}"/>
              </a:ext>
            </a:extLst>
          </p:cNvPr>
          <p:cNvCxnSpPr>
            <a:cxnSpLocks/>
          </p:cNvCxnSpPr>
          <p:nvPr/>
        </p:nvCxnSpPr>
        <p:spPr>
          <a:xfrm>
            <a:off x="2699655" y="910125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AC9EC8-7AFA-4038-A31A-26315D26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0" y="999666"/>
            <a:ext cx="9730099" cy="5473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C202BC-3A51-46E3-AC6A-85D38184FA95}"/>
              </a:ext>
            </a:extLst>
          </p:cNvPr>
          <p:cNvSpPr txBox="1"/>
          <p:nvPr/>
        </p:nvSpPr>
        <p:spPr>
          <a:xfrm>
            <a:off x="279391" y="6226691"/>
            <a:ext cx="1132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CQDs-based </a:t>
            </a:r>
            <a:r>
              <a:rPr lang="en-IN" sz="1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bioisosteres</a:t>
            </a:r>
            <a:r>
              <a: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(chemical groups having similar physical and chemical properties with broadly similar type of biological activity)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94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FB6A0BBB-4C6F-4DAF-B960-4B473BA1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126811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3D6857-9682-4217-827D-B190EB07C4AD}"/>
              </a:ext>
            </a:extLst>
          </p:cNvPr>
          <p:cNvCxnSpPr>
            <a:cxnSpLocks/>
          </p:cNvCxnSpPr>
          <p:nvPr/>
        </p:nvCxnSpPr>
        <p:spPr>
          <a:xfrm>
            <a:off x="5080000" y="6828966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087C903-506F-4B3C-9CF2-76F2B4EB79E1}"/>
              </a:ext>
            </a:extLst>
          </p:cNvPr>
          <p:cNvSpPr txBox="1">
            <a:spLocks/>
          </p:cNvSpPr>
          <p:nvPr/>
        </p:nvSpPr>
        <p:spPr>
          <a:xfrm>
            <a:off x="5679830" y="362122"/>
            <a:ext cx="5217887" cy="548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Abstract: Highlights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505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85181F-AE0D-4FE1-802B-7213BD40EEE3}"/>
              </a:ext>
            </a:extLst>
          </p:cNvPr>
          <p:cNvCxnSpPr>
            <a:cxnSpLocks/>
          </p:cNvCxnSpPr>
          <p:nvPr/>
        </p:nvCxnSpPr>
        <p:spPr>
          <a:xfrm>
            <a:off x="2714169" y="910125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8DC048-2335-49C2-BC89-35A9D224B6C1}"/>
              </a:ext>
            </a:extLst>
          </p:cNvPr>
          <p:cNvSpPr txBox="1"/>
          <p:nvPr/>
        </p:nvSpPr>
        <p:spPr>
          <a:xfrm>
            <a:off x="900331" y="1375877"/>
            <a:ext cx="9558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C4A57D4-F1DC-4741-B2E2-BAAAFAE79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714" y="1532212"/>
            <a:ext cx="4409853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14245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CQDs can act as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multi-site inhibitor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blocking the viral entry, RNA strand synthesis, and replication step.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E2E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TFH-CQDs can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synergistically exert an intensified antiviral 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E2E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TFH-CQDs may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 the viral entry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perturbing various interactions with the host cells.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22017-F544-44C9-B6FD-B4982078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3" y="949786"/>
            <a:ext cx="6987518" cy="4719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D52069-3C1A-4E6D-8582-B150E0ADC99F}"/>
              </a:ext>
            </a:extLst>
          </p:cNvPr>
          <p:cNvSpPr txBox="1"/>
          <p:nvPr/>
        </p:nvSpPr>
        <p:spPr>
          <a:xfrm>
            <a:off x="6111073" y="5128180"/>
            <a:ext cx="5733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TFH-CQDs may </a:t>
            </a:r>
            <a:r>
              <a:rPr lang="en-US" altLang="en-US" sz="20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the viral enzymes </a:t>
            </a:r>
            <a:r>
              <a:rPr lang="en-US" alt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altLang="en-US" sz="20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helicase</a:t>
            </a:r>
            <a:r>
              <a:rPr lang="en-US" alt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3CLpro</a:t>
            </a:r>
            <a:r>
              <a:rPr lang="en-US" alt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important for viral replication.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C682F-2869-4AF0-BE32-D78F7D749E1A}"/>
              </a:ext>
            </a:extLst>
          </p:cNvPr>
          <p:cNvSpPr txBox="1"/>
          <p:nvPr/>
        </p:nvSpPr>
        <p:spPr>
          <a:xfrm>
            <a:off x="393003" y="5991976"/>
            <a:ext cx="11436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Understanding the receptor recognition mechanism of human coronaviruses with host cells is imperative to elucidate the </a:t>
            </a:r>
            <a:r>
              <a:rPr lang="en-US" altLang="en-US" sz="20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inhibitory mechanism of TFH-CQDs</a:t>
            </a:r>
            <a:endParaRPr lang="en-IN" sz="2000" b="1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23763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2685141" y="1177151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4235EFAC-9E07-4142-A5DA-B47E81693028}"/>
              </a:ext>
            </a:extLst>
          </p:cNvPr>
          <p:cNvSpPr txBox="1">
            <a:spLocks/>
          </p:cNvSpPr>
          <p:nvPr/>
        </p:nvSpPr>
        <p:spPr>
          <a:xfrm>
            <a:off x="5299928" y="305054"/>
            <a:ext cx="6202059" cy="93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Introduction: Problem Statement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113A0C-23B7-480B-A445-A6F52574349D}"/>
              </a:ext>
            </a:extLst>
          </p:cNvPr>
          <p:cNvSpPr txBox="1"/>
          <p:nvPr/>
        </p:nvSpPr>
        <p:spPr>
          <a:xfrm>
            <a:off x="203202" y="1545029"/>
            <a:ext cx="41718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world is facing the potential catastrophe of a global pandemic due to the rapid surge in the number of people being infected with the novel human coronavirus </a:t>
            </a:r>
            <a:r>
              <a:rPr lang="en-I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SARS-CoV-2, leaving the world in dire need of possible cure regimens and effective therapies.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8AE82-7DB9-41F5-90E9-46F0A29D80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5919" y="1235653"/>
            <a:ext cx="8886081" cy="57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979" y="323763"/>
            <a:ext cx="4035416" cy="82886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Our methodology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23763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2685141" y="1177151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521CB832-2ABA-451B-9FB6-12B8F18CAA94}"/>
              </a:ext>
            </a:extLst>
          </p:cNvPr>
          <p:cNvSpPr txBox="1">
            <a:spLocks/>
          </p:cNvSpPr>
          <p:nvPr/>
        </p:nvSpPr>
        <p:spPr>
          <a:xfrm>
            <a:off x="245808" y="1085291"/>
            <a:ext cx="11686287" cy="1123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400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Our </a:t>
            </a:r>
            <a:r>
              <a:rPr lang="en-IN" sz="2400" b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proposed route </a:t>
            </a:r>
            <a:r>
              <a:rPr lang="en-IN" sz="2400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for the synthesis of heteroatom doped CQDs: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721D2-AC62-44E4-A918-B68B3E4A1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80" y="2011126"/>
            <a:ext cx="8511968" cy="1636917"/>
          </a:xfrm>
          <a:prstGeom prst="rect">
            <a:avLst/>
          </a:prstGeom>
          <a:ln>
            <a:solidFill>
              <a:srgbClr val="181913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56D46-F2E3-47E4-8F85-BF67B5A5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80" y="4327752"/>
            <a:ext cx="8511968" cy="1769130"/>
          </a:xfrm>
          <a:prstGeom prst="rect">
            <a:avLst/>
          </a:prstGeom>
          <a:ln>
            <a:solidFill>
              <a:srgbClr val="18191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297F3-C078-4729-982B-DC049F2DB35F}"/>
              </a:ext>
            </a:extLst>
          </p:cNvPr>
          <p:cNvSpPr txBox="1"/>
          <p:nvPr/>
        </p:nvSpPr>
        <p:spPr>
          <a:xfrm>
            <a:off x="1739900" y="6096882"/>
            <a:ext cx="8402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Scheme 2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hydrothermal route for CQDs-7 using citric acid as precursor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AFF79-7FD1-42AD-9D95-2BA8FBA9F2A2}"/>
              </a:ext>
            </a:extLst>
          </p:cNvPr>
          <p:cNvSpPr txBox="1"/>
          <p:nvPr/>
        </p:nvSpPr>
        <p:spPr>
          <a:xfrm>
            <a:off x="1630880" y="3687791"/>
            <a:ext cx="8618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Scheme 1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hydrothermal route of heteroatom co-doped CQDs-1 from citric acid, p-phenylenediamine and borax as precursors.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9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205" y="165491"/>
            <a:ext cx="4035416" cy="82886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Our methodology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23763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2920732" y="1088961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C155C6D-1210-454B-9A15-FE6D2CE67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32" y="29029"/>
            <a:ext cx="5242560" cy="6736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39519-57BA-41E3-BDCC-AB5620B9BC74}"/>
              </a:ext>
            </a:extLst>
          </p:cNvPr>
          <p:cNvSpPr txBox="1"/>
          <p:nvPr/>
        </p:nvSpPr>
        <p:spPr>
          <a:xfrm>
            <a:off x="7693126" y="6459638"/>
            <a:ext cx="4902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Karypidou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I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Bioorg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Med. Chem. Lett. 2018</a:t>
            </a:r>
            <a:endParaRPr lang="en-IN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7B1F6-7E8E-41D2-A45E-E4D9933BA88C}"/>
              </a:ext>
            </a:extLst>
          </p:cNvPr>
          <p:cNvSpPr txBox="1"/>
          <p:nvPr/>
        </p:nvSpPr>
        <p:spPr>
          <a:xfrm>
            <a:off x="8115300" y="1458294"/>
            <a:ext cx="3454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Scheme 3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hydrothermal route for heteroatom co-doped CQDs 2 from citric acid, ethylenediamine, and borax as precursors. CQDs-2 functionalized with triazole moiety via click chemistry giving rise to TFH-CQDs-4.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Plausible pathway for the formation of CQDs-6 from CQDs-2 with a variable R</a:t>
            </a:r>
            <a:r>
              <a:rPr lang="en-IN" b="0" i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group (as shown in the inset).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32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55" y="175027"/>
            <a:ext cx="4035416" cy="82886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Our  methodology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23763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2920732" y="1088961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7D127C-C365-42C8-90AE-8B4B3469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2" y="1380108"/>
            <a:ext cx="6538468" cy="4522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E5A92-282D-42DE-AD0D-94385B3F792C}"/>
              </a:ext>
            </a:extLst>
          </p:cNvPr>
          <p:cNvSpPr txBox="1"/>
          <p:nvPr/>
        </p:nvSpPr>
        <p:spPr>
          <a:xfrm>
            <a:off x="2204466" y="6072572"/>
            <a:ext cx="711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Scheme 4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route for the formation of CQDs-9 with boronic acid as a functional group </a:t>
            </a:r>
            <a:r>
              <a:rPr lang="en-I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click chemistry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76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2110-2B39-4B55-B446-76EE9CC0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800" y="167769"/>
            <a:ext cx="8315371" cy="82886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3200" i="1" dirty="0">
                <a:ln w="0"/>
                <a:solidFill>
                  <a:srgbClr val="0C2D4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</a:rPr>
              <a:t>Proposed inhibitory mechanisms using TFH-CQDs</a:t>
            </a:r>
          </a:p>
        </p:txBody>
      </p:sp>
      <p:pic>
        <p:nvPicPr>
          <p:cNvPr id="1028" name="Picture 4" descr="Amity varsity purchases college in US, sceptics doubt its role">
            <a:extLst>
              <a:ext uri="{FF2B5EF4-FFF2-40B4-BE49-F238E27FC236}">
                <a16:creationId xmlns:a16="http://schemas.microsoft.com/office/drawing/2014/main" id="{87050B20-457E-483F-AC8A-37BCBBD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23763"/>
            <a:ext cx="2394844" cy="7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45037A-FF26-4349-902B-5D25EC60D012}"/>
              </a:ext>
            </a:extLst>
          </p:cNvPr>
          <p:cNvCxnSpPr>
            <a:cxnSpLocks/>
          </p:cNvCxnSpPr>
          <p:nvPr/>
        </p:nvCxnSpPr>
        <p:spPr>
          <a:xfrm>
            <a:off x="2920732" y="1088961"/>
            <a:ext cx="84709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A7EEC9-E941-46F8-8F05-B443FCFA7648}"/>
              </a:ext>
            </a:extLst>
          </p:cNvPr>
          <p:cNvCxnSpPr>
            <a:cxnSpLocks/>
          </p:cNvCxnSpPr>
          <p:nvPr/>
        </p:nvCxnSpPr>
        <p:spPr>
          <a:xfrm>
            <a:off x="5080000" y="6828970"/>
            <a:ext cx="7112000" cy="0"/>
          </a:xfrm>
          <a:prstGeom prst="line">
            <a:avLst/>
          </a:prstGeom>
          <a:ln w="76200">
            <a:solidFill>
              <a:srgbClr val="F5C1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A2E56F-104D-489F-9528-83BACB35F5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2" y="1012374"/>
            <a:ext cx="8471592" cy="5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4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55D3998E848E498E23303CCE457611" ma:contentTypeVersion="13" ma:contentTypeDescription="Create a new document." ma:contentTypeScope="" ma:versionID="3f874a1110787844cddd94b235ec7a63">
  <xsd:schema xmlns:xsd="http://www.w3.org/2001/XMLSchema" xmlns:xs="http://www.w3.org/2001/XMLSchema" xmlns:p="http://schemas.microsoft.com/office/2006/metadata/properties" xmlns:ns3="77bc2abd-998e-44d5-b79a-cf74eb24012f" xmlns:ns4="a6b8888c-85bc-4627-98fd-9b562160bba2" targetNamespace="http://schemas.microsoft.com/office/2006/metadata/properties" ma:root="true" ma:fieldsID="9a0c69054fdd8389874f1af76f30b8f0" ns3:_="" ns4:_="">
    <xsd:import namespace="77bc2abd-998e-44d5-b79a-cf74eb24012f"/>
    <xsd:import namespace="a6b8888c-85bc-4627-98fd-9b562160bb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c2abd-998e-44d5-b79a-cf74eb2401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b8888c-85bc-4627-98fd-9b562160bba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bc2abd-998e-44d5-b79a-cf74eb24012f" xsi:nil="true"/>
  </documentManagement>
</p:properties>
</file>

<file path=customXml/itemProps1.xml><?xml version="1.0" encoding="utf-8"?>
<ds:datastoreItem xmlns:ds="http://schemas.openxmlformats.org/officeDocument/2006/customXml" ds:itemID="{DF18DA26-C75D-42F8-BD19-F47D1E4EA1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2669A6-532A-422C-B3CF-BCFCFBE84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bc2abd-998e-44d5-b79a-cf74eb24012f"/>
    <ds:schemaRef ds:uri="a6b8888c-85bc-4627-98fd-9b562160bb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6338A-EC13-4C48-9DCE-9F22EFA53890}">
  <ds:schemaRefs>
    <ds:schemaRef ds:uri="http://schemas.microsoft.com/office/2006/documentManagement/types"/>
    <ds:schemaRef ds:uri="a6b8888c-85bc-4627-98fd-9b562160bba2"/>
    <ds:schemaRef ds:uri="http://purl.org/dc/dcmitype/"/>
    <ds:schemaRef ds:uri="http://purl.org/dc/terms/"/>
    <ds:schemaRef ds:uri="http://purl.org/dc/elements/1.1/"/>
    <ds:schemaRef ds:uri="77bc2abd-998e-44d5-b79a-cf74eb24012f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829</Words>
  <Application>Microsoft Office PowerPoint</Application>
  <PresentationFormat>Widescreen</PresentationFormat>
  <Paragraphs>66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Helvetica Neue Medium</vt:lpstr>
      <vt:lpstr>Times New Roman</vt:lpstr>
      <vt:lpstr>TimesNewRomanPS-BoldItalicMT</vt:lpstr>
      <vt:lpstr>TimesNewRomanPS-BoldMT</vt:lpstr>
      <vt:lpstr>TimesNewRomanPSMT</vt:lpstr>
      <vt:lpstr>Office Theme</vt:lpstr>
      <vt:lpstr>   Carbon nanomaterials to combat the novel coronavirus</vt:lpstr>
      <vt:lpstr>PowerPoint Presentation</vt:lpstr>
      <vt:lpstr>PowerPoint Presentation</vt:lpstr>
      <vt:lpstr>PowerPoint Presentation</vt:lpstr>
      <vt:lpstr>PowerPoint Presentation</vt:lpstr>
      <vt:lpstr>Our methodology</vt:lpstr>
      <vt:lpstr>Our methodology</vt:lpstr>
      <vt:lpstr>Our  methodology</vt:lpstr>
      <vt:lpstr>Proposed inhibitory mechanisms using TFH-CQDs</vt:lpstr>
      <vt:lpstr>Outcomes of the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GARG</dc:creator>
  <cp:lastModifiedBy>Dr. Monalisa Mukherjee</cp:lastModifiedBy>
  <cp:revision>53</cp:revision>
  <dcterms:created xsi:type="dcterms:W3CDTF">2020-10-22T21:36:01Z</dcterms:created>
  <dcterms:modified xsi:type="dcterms:W3CDTF">2023-09-09T07:05:01Z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0x0101007955D3998E848E498E23303CCE457611</vt:lpwstr>
  </property>
</Properties>
</file>